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97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6698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5878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5878" y="460116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Uncovering insights from transactional data to guide strategic decisions.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806760-24A3-9A2C-A3DB-CA4ED37A9597}"/>
              </a:ext>
            </a:extLst>
          </p:cNvPr>
          <p:cNvSpPr/>
          <p:nvPr/>
        </p:nvSpPr>
        <p:spPr>
          <a:xfrm>
            <a:off x="12263120" y="7660887"/>
            <a:ext cx="2286000" cy="457200"/>
          </a:xfrm>
          <a:prstGeom prst="rect">
            <a:avLst/>
          </a:prstGeom>
          <a:solidFill>
            <a:srgbClr val="403234"/>
          </a:solidFill>
          <a:ln>
            <a:solidFill>
              <a:srgbClr val="403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10552" y="405408"/>
            <a:ext cx="4971098" cy="435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3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Business Recommendations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2510552" y="1011555"/>
            <a:ext cx="4761786" cy="3363516"/>
          </a:xfrm>
          <a:prstGeom prst="roundRect">
            <a:avLst>
              <a:gd name="adj" fmla="val 621"/>
            </a:avLst>
          </a:prstGeom>
          <a:solidFill>
            <a:srgbClr val="5F515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736" y="1150739"/>
            <a:ext cx="4483418" cy="25405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49736" y="3787378"/>
            <a:ext cx="1768793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Boost Subscriptions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2649736" y="4056102"/>
            <a:ext cx="4483418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Promote exclusive benefits.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7357824" y="1011555"/>
            <a:ext cx="4761905" cy="3363516"/>
          </a:xfrm>
          <a:prstGeom prst="roundRect">
            <a:avLst>
              <a:gd name="adj" fmla="val 621"/>
            </a:avLst>
          </a:prstGeom>
          <a:solidFill>
            <a:srgbClr val="5F515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008" y="1150739"/>
            <a:ext cx="4483537" cy="25405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97008" y="3787378"/>
            <a:ext cx="1740694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Customer Loyalty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7497008" y="4056102"/>
            <a:ext cx="4483537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Reward repeat buyers.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2510552" y="4460558"/>
            <a:ext cx="4761786" cy="3363516"/>
          </a:xfrm>
          <a:prstGeom prst="roundRect">
            <a:avLst>
              <a:gd name="adj" fmla="val 621"/>
            </a:avLst>
          </a:prstGeom>
          <a:solidFill>
            <a:srgbClr val="5F515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736" y="4599742"/>
            <a:ext cx="4483418" cy="254055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649736" y="7236381"/>
            <a:ext cx="2064544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Review Discount Policy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2649736" y="7505105"/>
            <a:ext cx="4483418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Balance sales with margins.</a:t>
            </a:r>
            <a:endParaRPr lang="en-US" sz="2000" dirty="0"/>
          </a:p>
        </p:txBody>
      </p:sp>
      <p:sp>
        <p:nvSpPr>
          <p:cNvPr id="15" name="Shape 10"/>
          <p:cNvSpPr/>
          <p:nvPr/>
        </p:nvSpPr>
        <p:spPr>
          <a:xfrm>
            <a:off x="7357824" y="4460558"/>
            <a:ext cx="4761905" cy="3363516"/>
          </a:xfrm>
          <a:prstGeom prst="roundRect">
            <a:avLst>
              <a:gd name="adj" fmla="val 621"/>
            </a:avLst>
          </a:prstGeom>
          <a:solidFill>
            <a:srgbClr val="5F515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008" y="4599742"/>
            <a:ext cx="4483537" cy="254055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97008" y="7236381"/>
            <a:ext cx="1740694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Targeted Marketing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7497008" y="7505105"/>
            <a:ext cx="4483537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Focus on high-revenue age groups.</a:t>
            </a:r>
            <a:endParaRPr lang="en-US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1A445B-91DA-0942-5039-7C47F0AB5DCE}"/>
              </a:ext>
            </a:extLst>
          </p:cNvPr>
          <p:cNvSpPr/>
          <p:nvPr/>
        </p:nvSpPr>
        <p:spPr>
          <a:xfrm>
            <a:off x="12263120" y="7660887"/>
            <a:ext cx="2286000" cy="457200"/>
          </a:xfrm>
          <a:prstGeom prst="rect">
            <a:avLst/>
          </a:prstGeom>
          <a:solidFill>
            <a:srgbClr val="403234"/>
          </a:solidFill>
          <a:ln>
            <a:solidFill>
              <a:srgbClr val="403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18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Project Overview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93790" y="3664387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403234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633907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32422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761" y="3528298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231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Goal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1051084" y="472178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Analyze spending patterns, segments, preferences, and subscription behavior.</a:t>
            </a:r>
            <a:endParaRPr lang="en-US" sz="2800" dirty="0"/>
          </a:p>
        </p:txBody>
      </p:sp>
      <p:sp>
        <p:nvSpPr>
          <p:cNvPr id="9" name="Shape 6"/>
          <p:cNvSpPr/>
          <p:nvPr/>
        </p:nvSpPr>
        <p:spPr>
          <a:xfrm>
            <a:off x="5216962" y="3664387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403234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3633907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332422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933" y="3528298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4231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</a:t>
            </a:r>
            <a:endParaRPr lang="en-US" sz="2800" dirty="0"/>
          </a:p>
        </p:txBody>
      </p:sp>
      <p:sp>
        <p:nvSpPr>
          <p:cNvPr id="14" name="Text 10"/>
          <p:cNvSpPr/>
          <p:nvPr/>
        </p:nvSpPr>
        <p:spPr>
          <a:xfrm>
            <a:off x="5474256" y="472178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3,900 purchases across various product categories.</a:t>
            </a:r>
            <a:endParaRPr lang="en-US" sz="2800" dirty="0"/>
          </a:p>
        </p:txBody>
      </p:sp>
      <p:sp>
        <p:nvSpPr>
          <p:cNvPr id="15" name="Shape 11"/>
          <p:cNvSpPr/>
          <p:nvPr/>
        </p:nvSpPr>
        <p:spPr>
          <a:xfrm>
            <a:off x="9640133" y="3633907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403234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3633907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332422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2105" y="3528298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4231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Impact</a:t>
            </a:r>
            <a:endParaRPr lang="en-US" sz="2800" dirty="0"/>
          </a:p>
        </p:txBody>
      </p:sp>
      <p:sp>
        <p:nvSpPr>
          <p:cNvPr id="20" name="Text 15"/>
          <p:cNvSpPr/>
          <p:nvPr/>
        </p:nvSpPr>
        <p:spPr>
          <a:xfrm>
            <a:off x="9897427" y="472178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Inform strategic business decisions.</a:t>
            </a:r>
            <a:endParaRPr lang="en-US" sz="2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4CAD65-6843-B2BE-9431-622C5CA62F5B}"/>
              </a:ext>
            </a:extLst>
          </p:cNvPr>
          <p:cNvSpPr/>
          <p:nvPr/>
        </p:nvSpPr>
        <p:spPr>
          <a:xfrm>
            <a:off x="12263120" y="7660887"/>
            <a:ext cx="2286000" cy="457200"/>
          </a:xfrm>
          <a:prstGeom prst="rect">
            <a:avLst/>
          </a:prstGeom>
          <a:solidFill>
            <a:srgbClr val="403234"/>
          </a:solidFill>
          <a:ln>
            <a:solidFill>
              <a:srgbClr val="403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Dataset Summary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850" y="23290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Features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2844564"/>
            <a:ext cx="4205168" cy="254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Customer demographics (Age, Gender, Location, Subscription)</a:t>
            </a:r>
            <a:endParaRPr lang="en-US" sz="24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Purchase details (Item, Category, Amount, Season, Size, Color)</a:t>
            </a:r>
            <a:endParaRPr lang="en-US" sz="24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Shopping behavior (Discount, Promo, Previous Purchases, Frequency, Review, Shipping)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81" y="2292072"/>
            <a:ext cx="8284131" cy="46942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2BCC2A-DB38-BD90-E70A-196FE4D75A1C}"/>
              </a:ext>
            </a:extLst>
          </p:cNvPr>
          <p:cNvSpPr/>
          <p:nvPr/>
        </p:nvSpPr>
        <p:spPr>
          <a:xfrm>
            <a:off x="12263120" y="7660887"/>
            <a:ext cx="2286000" cy="457200"/>
          </a:xfrm>
          <a:prstGeom prst="rect">
            <a:avLst/>
          </a:prstGeom>
          <a:solidFill>
            <a:srgbClr val="403234"/>
          </a:solidFill>
          <a:ln>
            <a:solidFill>
              <a:srgbClr val="403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3565"/>
            <a:ext cx="10126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Exploratory Data Analysis (Python)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852" y="2065973"/>
            <a:ext cx="10142696" cy="464200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188" y="3224958"/>
            <a:ext cx="652132" cy="652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10178" y="5422237"/>
            <a:ext cx="1904228" cy="917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Column Standardization</a:t>
            </a:r>
            <a:endParaRPr lang="en-US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3771" y="3226180"/>
            <a:ext cx="652132" cy="65213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10329" y="5422237"/>
            <a:ext cx="1904228" cy="917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Missing Data Handling</a:t>
            </a:r>
            <a:endParaRPr lang="en-US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964" y="3226180"/>
            <a:ext cx="652133" cy="65213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23523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Initial Exploration</a:t>
            </a:r>
            <a:endParaRPr lang="en-US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7115" y="3226180"/>
            <a:ext cx="652133" cy="65213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784546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Loading</a:t>
            </a:r>
            <a:endParaRPr lang="en-US" dirty="0"/>
          </a:p>
        </p:txBody>
      </p:sp>
      <p:sp>
        <p:nvSpPr>
          <p:cNvPr id="12" name="Text 5"/>
          <p:cNvSpPr/>
          <p:nvPr/>
        </p:nvSpPr>
        <p:spPr>
          <a:xfrm>
            <a:off x="793790" y="6339300"/>
            <a:ext cx="13658190" cy="986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Ensuring data quality and readiness for analysis.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A86219-344D-CF63-73EF-C31528046825}"/>
              </a:ext>
            </a:extLst>
          </p:cNvPr>
          <p:cNvSpPr/>
          <p:nvPr/>
        </p:nvSpPr>
        <p:spPr>
          <a:xfrm>
            <a:off x="12263120" y="7660887"/>
            <a:ext cx="2286000" cy="457200"/>
          </a:xfrm>
          <a:prstGeom prst="rect">
            <a:avLst/>
          </a:prstGeom>
          <a:solidFill>
            <a:srgbClr val="403234"/>
          </a:solidFill>
          <a:ln>
            <a:solidFill>
              <a:srgbClr val="403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101012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Feature Engineering &amp; Consistency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503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New Features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3431500"/>
            <a:ext cx="4205168" cy="72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Age Group (binned ages)</a:t>
            </a:r>
            <a:endParaRPr lang="en-US" sz="24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Purchase Frequency (days)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43841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Consistency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93790" y="4965308"/>
            <a:ext cx="4205168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Dropped redundant 'promo_code_used'</a:t>
            </a:r>
            <a:endParaRPr lang="en-US" sz="240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Loaded cleaned data to PostgreSQL</a:t>
            </a:r>
            <a:endParaRPr lang="en-US" sz="24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81" y="2292072"/>
            <a:ext cx="8284131" cy="46942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FC74EF-F9C3-D184-45A3-E4EA2716C5F0}"/>
              </a:ext>
            </a:extLst>
          </p:cNvPr>
          <p:cNvSpPr/>
          <p:nvPr/>
        </p:nvSpPr>
        <p:spPr>
          <a:xfrm>
            <a:off x="12263120" y="7660887"/>
            <a:ext cx="2286000" cy="457200"/>
          </a:xfrm>
          <a:prstGeom prst="rect">
            <a:avLst/>
          </a:prstGeom>
          <a:solidFill>
            <a:srgbClr val="403234"/>
          </a:solidFill>
          <a:ln>
            <a:solidFill>
              <a:srgbClr val="403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566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Analysis (SQL)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290560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905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3396020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Male: $157,890, Female: $75,191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421255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212550"/>
            <a:ext cx="4411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4702969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839 customers spent above average with discounts.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90" y="551949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5519499"/>
            <a:ext cx="35858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009918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Gloves, Sandals, Boots, Hat, Skirt.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0986"/>
            <a:ext cx="67895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SQL Insights Continued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93790" y="2723555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403234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693075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614" y="2587466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290530"/>
            <a:ext cx="39077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Shipping Type Comparison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051084" y="378094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Express: $60.48 avg, Standard: $58.46 avg.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7428548" y="2723555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403234"/>
          </a:solidFill>
          <a:ln/>
        </p:spPr>
      </p:sp>
      <p:sp>
        <p:nvSpPr>
          <p:cNvPr id="10" name="Shape 7"/>
          <p:cNvSpPr/>
          <p:nvPr/>
        </p:nvSpPr>
        <p:spPr>
          <a:xfrm>
            <a:off x="7428548" y="2693075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2298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6371" y="2587466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290530"/>
            <a:ext cx="4678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Subscribers vs. Non-Subscribers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>
            <a:off x="7685842" y="3780949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Avg spend similar, non-subscribers higher total revenue.</a:t>
            </a:r>
            <a:endParaRPr lang="en-US" sz="2400" dirty="0"/>
          </a:p>
        </p:txBody>
      </p:sp>
      <p:sp>
        <p:nvSpPr>
          <p:cNvPr id="15" name="Shape 11"/>
          <p:cNvSpPr/>
          <p:nvPr/>
        </p:nvSpPr>
        <p:spPr>
          <a:xfrm>
            <a:off x="793790" y="5331023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403234"/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530054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1614" y="5194935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5897999"/>
            <a:ext cx="43412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Discount-Dependent Products</a:t>
            </a:r>
            <a:endParaRPr lang="en-US" sz="2400" dirty="0"/>
          </a:p>
        </p:txBody>
      </p:sp>
      <p:sp>
        <p:nvSpPr>
          <p:cNvPr id="20" name="Text 15"/>
          <p:cNvSpPr/>
          <p:nvPr/>
        </p:nvSpPr>
        <p:spPr>
          <a:xfrm>
            <a:off x="1051084" y="638841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Hat, Sneakers, Coat, Sweater, Pants.</a:t>
            </a:r>
            <a:endParaRPr lang="en-US" sz="2400" dirty="0"/>
          </a:p>
        </p:txBody>
      </p:sp>
      <p:sp>
        <p:nvSpPr>
          <p:cNvPr id="21" name="Shape 16"/>
          <p:cNvSpPr/>
          <p:nvPr/>
        </p:nvSpPr>
        <p:spPr>
          <a:xfrm>
            <a:off x="7428548" y="5331023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403234"/>
          </a:solidFill>
          <a:ln/>
        </p:spPr>
      </p:sp>
      <p:sp>
        <p:nvSpPr>
          <p:cNvPr id="22" name="Shape 17"/>
          <p:cNvSpPr/>
          <p:nvPr/>
        </p:nvSpPr>
        <p:spPr>
          <a:xfrm>
            <a:off x="7428548" y="5300543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92298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2C2B3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6371" y="5194935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5897999"/>
            <a:ext cx="34759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Customer Segmentation</a:t>
            </a:r>
            <a:endParaRPr lang="en-US" sz="2400" dirty="0"/>
          </a:p>
        </p:txBody>
      </p:sp>
      <p:sp>
        <p:nvSpPr>
          <p:cNvPr id="26" name="Text 20"/>
          <p:cNvSpPr/>
          <p:nvPr/>
        </p:nvSpPr>
        <p:spPr>
          <a:xfrm>
            <a:off x="7685842" y="638841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Loyal (3116), Returning (701), New (83).</a:t>
            </a: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103B67C-39E5-D2DB-0E34-8A92DD705BC9}"/>
              </a:ext>
            </a:extLst>
          </p:cNvPr>
          <p:cNvSpPr/>
          <p:nvPr/>
        </p:nvSpPr>
        <p:spPr>
          <a:xfrm>
            <a:off x="12263120" y="7660887"/>
            <a:ext cx="2286000" cy="457200"/>
          </a:xfrm>
          <a:prstGeom prst="rect">
            <a:avLst/>
          </a:prstGeom>
          <a:solidFill>
            <a:srgbClr val="403234"/>
          </a:solidFill>
          <a:ln>
            <a:solidFill>
              <a:srgbClr val="403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00369" y="454938"/>
            <a:ext cx="4984432" cy="481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Deep Dive: Product &amp; Age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369" y="1210866"/>
            <a:ext cx="5126950" cy="51269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00369" y="6455450"/>
            <a:ext cx="2764750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Top 3 Products per Category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2000369" y="6800612"/>
            <a:ext cx="5126950" cy="860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Accessories: Jewelry, Sunglasses, Belt</a:t>
            </a:r>
            <a:endParaRPr lang="en-US" sz="2000" dirty="0"/>
          </a:p>
          <a:p>
            <a:pPr marL="342900" indent="-342900" algn="l">
              <a:buSzPct val="100000"/>
              <a:buChar char="•"/>
            </a:pPr>
            <a:r>
              <a:rPr lang="en-US" sz="2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Clothing: Blouse, Pants, Shirt</a:t>
            </a:r>
            <a:endParaRPr lang="en-US" sz="2000" dirty="0"/>
          </a:p>
          <a:p>
            <a:pPr marL="342900" indent="-342900" algn="l">
              <a:buSzPct val="100000"/>
              <a:buChar char="•"/>
            </a:pPr>
            <a:r>
              <a:rPr lang="en-US" sz="2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Footwear: Sandals, Shoes, Sneakers</a:t>
            </a:r>
            <a:endParaRPr lang="en-US" sz="2000" dirty="0"/>
          </a:p>
          <a:p>
            <a:pPr marL="342900" indent="-342900" algn="l">
              <a:buSzPct val="100000"/>
              <a:buChar char="•"/>
            </a:pPr>
            <a:r>
              <a:rPr lang="en-US" sz="20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Outerwear: Jacket, Coat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701" y="1210866"/>
            <a:ext cx="5126950" cy="51269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0701" y="6455450"/>
            <a:ext cx="2203490" cy="240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Revenue by Age Group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510701" y="6800612"/>
            <a:ext cx="5126950" cy="949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Young Adult: $62,143</a:t>
            </a:r>
            <a:endParaRPr lang="en-US" dirty="0"/>
          </a:p>
          <a:p>
            <a:pPr marL="342900" indent="-342900" algn="l">
              <a:buSzPct val="100000"/>
              <a:buChar char="•"/>
            </a:pPr>
            <a:r>
              <a:rPr lang="en-US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Middle-aged: $59,197</a:t>
            </a:r>
            <a:endParaRPr lang="en-US" dirty="0"/>
          </a:p>
          <a:p>
            <a:pPr marL="342900" indent="-342900" algn="l">
              <a:buSzPct val="100000"/>
              <a:buChar char="•"/>
            </a:pPr>
            <a:r>
              <a:rPr lang="en-US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Adult: $55,978</a:t>
            </a:r>
            <a:endParaRPr lang="en-US" dirty="0"/>
          </a:p>
          <a:p>
            <a:pPr marL="342900" indent="-342900" algn="l">
              <a:buSzPct val="100000"/>
              <a:buChar char="•"/>
            </a:pPr>
            <a:r>
              <a:rPr lang="en-US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Senior: $55,763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5476C6-46B9-78ED-C7BD-FF3823DE3469}"/>
              </a:ext>
            </a:extLst>
          </p:cNvPr>
          <p:cNvSpPr/>
          <p:nvPr/>
        </p:nvSpPr>
        <p:spPr>
          <a:xfrm>
            <a:off x="12263120" y="7660887"/>
            <a:ext cx="2286000" cy="457200"/>
          </a:xfrm>
          <a:prstGeom prst="rect">
            <a:avLst/>
          </a:prstGeom>
          <a:solidFill>
            <a:srgbClr val="403234"/>
          </a:solidFill>
          <a:ln>
            <a:solidFill>
              <a:srgbClr val="403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25291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751" y="283488"/>
            <a:ext cx="6804779" cy="36859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5535335"/>
            <a:ext cx="66008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Dashboard in Power BI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65842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Interactive visualizations for key metrics and trends.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847104-9E26-C96E-7BDD-AC8DC097485A}"/>
              </a:ext>
            </a:extLst>
          </p:cNvPr>
          <p:cNvSpPr/>
          <p:nvPr/>
        </p:nvSpPr>
        <p:spPr>
          <a:xfrm>
            <a:off x="12263120" y="7660887"/>
            <a:ext cx="2286000" cy="457200"/>
          </a:xfrm>
          <a:prstGeom prst="rect">
            <a:avLst/>
          </a:prstGeom>
          <a:solidFill>
            <a:srgbClr val="403234"/>
          </a:solidFill>
          <a:ln>
            <a:solidFill>
              <a:srgbClr val="40323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354</Words>
  <Application>Microsoft Office PowerPoint</Application>
  <PresentationFormat>Custom</PresentationFormat>
  <Paragraphs>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Noto Serif HK</vt:lpstr>
      <vt:lpstr>Noto Serif HK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Arun Kumar</dc:creator>
  <cp:lastModifiedBy>Arun Kumar</cp:lastModifiedBy>
  <cp:revision>2</cp:revision>
  <dcterms:created xsi:type="dcterms:W3CDTF">2026-02-01T18:19:08Z</dcterms:created>
  <dcterms:modified xsi:type="dcterms:W3CDTF">2026-02-01T18:36:50Z</dcterms:modified>
</cp:coreProperties>
</file>